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  <p:sldId id="268" r:id="rId9"/>
    <p:sldId id="270" r:id="rId10"/>
    <p:sldId id="269" r:id="rId11"/>
    <p:sldId id="271" r:id="rId12"/>
    <p:sldId id="266" r:id="rId13"/>
    <p:sldId id="267" r:id="rId14"/>
    <p:sldId id="273" r:id="rId15"/>
    <p:sldId id="272" r:id="rId1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3C72"/>
    <a:srgbClr val="2AAFA5"/>
    <a:srgbClr val="EFD581"/>
    <a:srgbClr val="6A889A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95"/>
    <p:restoredTop sz="94648"/>
  </p:normalViewPr>
  <p:slideViewPr>
    <p:cSldViewPr snapToGrid="0" snapToObjects="1">
      <p:cViewPr varScale="1">
        <p:scale>
          <a:sx n="76" d="100"/>
          <a:sy n="76" d="100"/>
        </p:scale>
        <p:origin x="224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FD2227F5-83CD-7846-8771-E0C2DE16C4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49" y="2203012"/>
            <a:ext cx="6109165" cy="3183006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F9EA2932-E22F-7743-B0B0-F7A66741941B}"/>
              </a:ext>
            </a:extLst>
          </p:cNvPr>
          <p:cNvSpPr/>
          <p:nvPr/>
        </p:nvSpPr>
        <p:spPr>
          <a:xfrm>
            <a:off x="8216405" y="2473547"/>
            <a:ext cx="279362" cy="296153"/>
          </a:xfrm>
          <a:prstGeom prst="ellipse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4068572" y="5822406"/>
            <a:ext cx="18197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速すぎる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5891488" y="5386018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773A4987-5D5C-1045-8B5A-ECE0C386BB74}"/>
              </a:ext>
            </a:extLst>
          </p:cNvPr>
          <p:cNvCxnSpPr>
            <a:cxnSpLocks/>
          </p:cNvCxnSpPr>
          <p:nvPr/>
        </p:nvCxnSpPr>
        <p:spPr>
          <a:xfrm flipV="1">
            <a:off x="8356086" y="1733593"/>
            <a:ext cx="0" cy="888030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cxnSp>
        <p:nvCxnSpPr>
          <p:cNvPr id="15" name="直線矢印コネクタ 14">
            <a:extLst>
              <a:ext uri="{FF2B5EF4-FFF2-40B4-BE49-F238E27FC236}">
                <a16:creationId xmlns:a16="http://schemas.microsoft.com/office/drawing/2014/main" id="{E07A34C1-7D73-4541-A99A-55A521163396}"/>
              </a:ext>
            </a:extLst>
          </p:cNvPr>
          <p:cNvCxnSpPr>
            <a:cxnSpLocks/>
            <a:stCxn id="10" idx="4"/>
          </p:cNvCxnSpPr>
          <p:nvPr/>
        </p:nvCxnSpPr>
        <p:spPr>
          <a:xfrm>
            <a:off x="8356086" y="2769700"/>
            <a:ext cx="0" cy="775358"/>
          </a:xfrm>
          <a:prstGeom prst="straightConnector1">
            <a:avLst/>
          </a:prstGeom>
          <a:ln w="57150">
            <a:solidFill>
              <a:srgbClr val="DF3C7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7376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3230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３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上下させる速度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E34531-695F-4D42-8661-D6DBAF1BF2FA}"/>
              </a:ext>
            </a:extLst>
          </p:cNvPr>
          <p:cNvSpPr txBox="1"/>
          <p:nvPr/>
        </p:nvSpPr>
        <p:spPr>
          <a:xfrm>
            <a:off x="8635448" y="2621623"/>
            <a:ext cx="5036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i="1" dirty="0">
                <a:solidFill>
                  <a:srgbClr val="DF3C72"/>
                </a:solidFill>
                <a:latin typeface="Century Schoolbook" panose="02040604050505020304" pitchFamily="18" charset="0"/>
              </a:rPr>
              <a:t>v</a:t>
            </a:r>
            <a:endParaRPr kumimoji="1" lang="ja-JP" altLang="en-US" sz="4800" i="1">
              <a:solidFill>
                <a:srgbClr val="DF3C72"/>
              </a:solidFill>
              <a:latin typeface="Century Schoolbook" panose="02040604050505020304" pitchFamily="18" charset="0"/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663D1D-C3A5-6844-9F3E-0D77DA1CB970}"/>
              </a:ext>
            </a:extLst>
          </p:cNvPr>
          <p:cNvSpPr txBox="1"/>
          <p:nvPr/>
        </p:nvSpPr>
        <p:spPr>
          <a:xfrm>
            <a:off x="1835599" y="2360013"/>
            <a:ext cx="71849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DF3C72"/>
                </a:solidFill>
              </a:rPr>
              <a:t>: </a:t>
            </a:r>
            <a:r>
              <a:rPr kumimoji="1" lang="ja-JP" altLang="en-US" sz="2800">
                <a:solidFill>
                  <a:srgbClr val="DF3C72"/>
                </a:solidFill>
              </a:rPr>
              <a:t>フレームごとの体の座標から判定している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ABC18D15-2736-4341-AB39-A3714DCB2CB6}"/>
              </a:ext>
            </a:extLst>
          </p:cNvPr>
          <p:cNvSpPr txBox="1"/>
          <p:nvPr/>
        </p:nvSpPr>
        <p:spPr>
          <a:xfrm>
            <a:off x="2453386" y="3792818"/>
            <a:ext cx="776994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6A889A"/>
                </a:solidFill>
              </a:rPr>
              <a:t>⇒</a:t>
            </a:r>
            <a:r>
              <a:rPr lang="en-US" altLang="ja-JP" sz="2800" dirty="0">
                <a:solidFill>
                  <a:srgbClr val="6A889A"/>
                </a:solidFill>
              </a:rPr>
              <a:t> fps</a:t>
            </a:r>
            <a:r>
              <a:rPr lang="ja-JP" altLang="en-US" sz="2800">
                <a:solidFill>
                  <a:srgbClr val="6A889A"/>
                </a:solidFill>
              </a:rPr>
              <a:t>が変化したらうまく動かなくなるのでは？</a:t>
            </a:r>
            <a:endParaRPr lang="en-US" altLang="ja-JP" sz="2800" dirty="0">
              <a:solidFill>
                <a:srgbClr val="6A889A"/>
              </a:solidFill>
            </a:endParaRPr>
          </a:p>
          <a:p>
            <a:endParaRPr kumimoji="1" lang="ja-JP" altLang="en-US" sz="2800"/>
          </a:p>
        </p:txBody>
      </p:sp>
      <p:grpSp>
        <p:nvGrpSpPr>
          <p:cNvPr id="13" name="グループ化 12">
            <a:extLst>
              <a:ext uri="{FF2B5EF4-FFF2-40B4-BE49-F238E27FC236}">
                <a16:creationId xmlns:a16="http://schemas.microsoft.com/office/drawing/2014/main" id="{5C461B42-1909-AF43-8220-7D5FD58B6C30}"/>
              </a:ext>
            </a:extLst>
          </p:cNvPr>
          <p:cNvGrpSpPr/>
          <p:nvPr/>
        </p:nvGrpSpPr>
        <p:grpSpPr>
          <a:xfrm>
            <a:off x="1499663" y="5225623"/>
            <a:ext cx="9677393" cy="954107"/>
            <a:chOff x="1499663" y="5087123"/>
            <a:chExt cx="9677393" cy="954107"/>
          </a:xfrm>
        </p:grpSpPr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EEC0C513-4007-DB4B-8ED5-06E6AE72FAC8}"/>
                </a:ext>
              </a:extLst>
            </p:cNvPr>
            <p:cNvSpPr/>
            <p:nvPr/>
          </p:nvSpPr>
          <p:spPr>
            <a:xfrm>
              <a:off x="1499663" y="5296018"/>
              <a:ext cx="9422337" cy="180000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id="{AFAF7F15-F0C3-8841-BAF9-C8A08129D55A}"/>
                </a:ext>
              </a:extLst>
            </p:cNvPr>
            <p:cNvSpPr txBox="1"/>
            <p:nvPr/>
          </p:nvSpPr>
          <p:spPr>
            <a:xfrm>
              <a:off x="1499663" y="5087123"/>
              <a:ext cx="967739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から秒数を再計算しているため</a:t>
              </a:r>
              <a:r>
                <a:rPr lang="en-US" altLang="ja-JP" sz="2800" dirty="0">
                  <a:solidFill>
                    <a:srgbClr val="DF3C72"/>
                  </a:solidFill>
                </a:rPr>
                <a:t>fps</a:t>
              </a:r>
              <a:r>
                <a:rPr lang="ja-JP" altLang="en-US" sz="2800">
                  <a:solidFill>
                    <a:srgbClr val="DF3C72"/>
                  </a:solidFill>
                </a:rPr>
                <a:t>が変化しても大丈夫！</a:t>
              </a:r>
              <a:endParaRPr lang="en-US" altLang="ja-JP" sz="2800" dirty="0">
                <a:solidFill>
                  <a:srgbClr val="DF3C72"/>
                </a:solidFill>
              </a:endParaRPr>
            </a:p>
            <a:p>
              <a:endParaRPr kumimoji="1" lang="ja-JP" altLang="en-US" sz="28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259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2.59259E-6 L -0.58907 -0.074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466" y="-38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3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4DFD07-B377-5D49-BA79-6AC3782E7EA4}"/>
              </a:ext>
            </a:extLst>
          </p:cNvPr>
          <p:cNvSpPr txBox="1"/>
          <p:nvPr/>
        </p:nvSpPr>
        <p:spPr>
          <a:xfrm>
            <a:off x="2683847" y="2474893"/>
            <a:ext cx="682430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>
                <a:solidFill>
                  <a:srgbClr val="2AAFA5"/>
                </a:solidFill>
              </a:rPr>
              <a:t>筋トレ初心者が使った場合、</a:t>
            </a:r>
            <a:endParaRPr lang="en-US" altLang="ja-JP" sz="3600" dirty="0">
              <a:solidFill>
                <a:srgbClr val="2AAFA5"/>
              </a:solidFill>
            </a:endParaRPr>
          </a:p>
          <a:p>
            <a:pPr algn="ctr"/>
            <a:r>
              <a:rPr lang="ja-JP" altLang="en-US" sz="3600">
                <a:solidFill>
                  <a:srgbClr val="2AAFA5"/>
                </a:solidFill>
              </a:rPr>
              <a:t>怒号の嵐で心が折れてしまう</a:t>
            </a:r>
            <a:r>
              <a:rPr lang="en-US" altLang="ja-JP" sz="3600" dirty="0">
                <a:solidFill>
                  <a:srgbClr val="2AAFA5"/>
                </a:solidFill>
              </a:rPr>
              <a:t>……</a:t>
            </a: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C56794F-8440-0443-B7F8-022BED28D1BE}"/>
              </a:ext>
            </a:extLst>
          </p:cNvPr>
          <p:cNvSpPr txBox="1"/>
          <p:nvPr/>
        </p:nvSpPr>
        <p:spPr>
          <a:xfrm>
            <a:off x="1356560" y="4500748"/>
            <a:ext cx="9478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>
                <a:solidFill>
                  <a:srgbClr val="DF3C72"/>
                </a:solidFill>
              </a:rPr>
              <a:t>→</a:t>
            </a:r>
            <a:r>
              <a:rPr lang="en-US" altLang="ja-JP" sz="3600" dirty="0">
                <a:solidFill>
                  <a:srgbClr val="DF3C72"/>
                </a:solidFill>
              </a:rPr>
              <a:t> </a:t>
            </a:r>
            <a:r>
              <a:rPr lang="ja-JP" altLang="en-US" sz="3600">
                <a:solidFill>
                  <a:srgbClr val="DF3C72"/>
                </a:solidFill>
              </a:rPr>
              <a:t>パラメータを自分で設定できるようにする</a:t>
            </a:r>
            <a:endParaRPr kumimoji="1" lang="ja-JP" altLang="en-US" sz="3600">
              <a:solidFill>
                <a:srgbClr val="DF3C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1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改善点</a:t>
            </a:r>
            <a:endParaRPr kumimoji="1" lang="ja-JP" altLang="en-US" dirty="0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158FEF8E-2BE1-3D44-A5CE-D18C1386D73D}"/>
              </a:ext>
            </a:extLst>
          </p:cNvPr>
          <p:cNvSpPr txBox="1"/>
          <p:nvPr/>
        </p:nvSpPr>
        <p:spPr>
          <a:xfrm>
            <a:off x="2453015" y="2562880"/>
            <a:ext cx="72859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3600">
                <a:solidFill>
                  <a:srgbClr val="2AAFA5"/>
                </a:solidFill>
              </a:rPr>
              <a:t>筋トレしていくうちに，</a:t>
            </a:r>
            <a:endParaRPr lang="en-US" altLang="ja-JP" sz="3600" dirty="0">
              <a:solidFill>
                <a:srgbClr val="2AAFA5"/>
              </a:solidFill>
            </a:endParaRPr>
          </a:p>
          <a:p>
            <a:pPr algn="ctr"/>
            <a:r>
              <a:rPr lang="ja-JP" altLang="en-US" sz="3600">
                <a:solidFill>
                  <a:srgbClr val="2AAFA5"/>
                </a:solidFill>
              </a:rPr>
              <a:t>スパルタではなくなってしまう</a:t>
            </a:r>
            <a:r>
              <a:rPr lang="en-US" altLang="ja-JP" sz="3600" dirty="0">
                <a:solidFill>
                  <a:srgbClr val="2AAFA5"/>
                </a:solidFill>
              </a:rPr>
              <a:t>……</a:t>
            </a:r>
          </a:p>
          <a:p>
            <a:pPr algn="ctr"/>
            <a:endParaRPr kumimoji="1" lang="ja-JP" altLang="en-US" sz="3600">
              <a:solidFill>
                <a:srgbClr val="2AAFA5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3365A7FF-8A1F-E943-AE17-8082FFB16A4C}"/>
              </a:ext>
            </a:extLst>
          </p:cNvPr>
          <p:cNvSpPr txBox="1"/>
          <p:nvPr/>
        </p:nvSpPr>
        <p:spPr>
          <a:xfrm>
            <a:off x="1587393" y="4677093"/>
            <a:ext cx="90172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3600">
                <a:solidFill>
                  <a:srgbClr val="DF3C72"/>
                </a:solidFill>
              </a:rPr>
              <a:t>→</a:t>
            </a:r>
            <a:r>
              <a:rPr lang="en-US" altLang="ja-JP" sz="3600" dirty="0">
                <a:solidFill>
                  <a:srgbClr val="DF3C72"/>
                </a:solidFill>
              </a:rPr>
              <a:t> </a:t>
            </a:r>
            <a:r>
              <a:rPr lang="ja-JP" altLang="en-US" sz="3600">
                <a:solidFill>
                  <a:srgbClr val="DF3C72"/>
                </a:solidFill>
              </a:rPr>
              <a:t>勝手に難易度が上がっていくようにする</a:t>
            </a:r>
            <a:endParaRPr lang="en-US" altLang="ja-JP" sz="3600" dirty="0">
              <a:solidFill>
                <a:srgbClr val="DF3C72"/>
              </a:solidFill>
            </a:endParaRPr>
          </a:p>
          <a:p>
            <a:endParaRPr kumimoji="1" lang="ja-JP" altLang="en-US" sz="3600">
              <a:solidFill>
                <a:srgbClr val="DF3C7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6022E33-2A2C-D74B-88D2-F81136703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まとめ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3A10E1-EF89-924E-8A75-070765392D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5046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A6127B-D1CF-304A-BD01-3051C5837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感想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B70B957-FB03-F44C-9FCF-E65B1A2DE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kumimoji="1" lang="ja-JP" altLang="en-US">
                <a:solidFill>
                  <a:srgbClr val="2AAFA5"/>
                </a:solidFill>
              </a:rPr>
              <a:t>・</a:t>
            </a:r>
            <a:r>
              <a:rPr lang="ja-JP" altLang="en-US">
                <a:solidFill>
                  <a:srgbClr val="2AAFA5"/>
                </a:solidFill>
              </a:rPr>
              <a:t> 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長瀬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r>
              <a:rPr lang="ja-JP" altLang="en-US">
                <a:solidFill>
                  <a:srgbClr val="2AAFA5"/>
                </a:solidFill>
              </a:rPr>
              <a:t>・デバッグ作業が実質筋トレだったので最高だった</a:t>
            </a:r>
            <a:r>
              <a:rPr lang="en-US" altLang="ja-JP" dirty="0">
                <a:solidFill>
                  <a:srgbClr val="2AAFA5"/>
                </a:solidFill>
              </a:rPr>
              <a:t>(</a:t>
            </a:r>
            <a:r>
              <a:rPr lang="ja-JP" altLang="en-US">
                <a:solidFill>
                  <a:srgbClr val="2AAFA5"/>
                </a:solidFill>
              </a:rPr>
              <a:t>野村</a:t>
            </a:r>
            <a:r>
              <a:rPr lang="en-US" altLang="ja-JP" dirty="0">
                <a:solidFill>
                  <a:srgbClr val="2AAFA5"/>
                </a:solidFill>
              </a:rPr>
              <a:t>)</a:t>
            </a:r>
          </a:p>
          <a:p>
            <a:pPr marL="0" indent="0">
              <a:buNone/>
            </a:pPr>
            <a:endParaRPr lang="en-US" altLang="ja-JP" dirty="0">
              <a:solidFill>
                <a:srgbClr val="2AAFA5"/>
              </a:solidFill>
            </a:endParaRPr>
          </a:p>
          <a:p>
            <a:pPr marL="0" indent="0">
              <a:buNone/>
            </a:pPr>
            <a:endParaRPr kumimoji="1" lang="en-US" altLang="ja-JP" dirty="0">
              <a:solidFill>
                <a:srgbClr val="2AAFA5"/>
              </a:solidFill>
            </a:endParaRPr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367C88AD-F859-D74C-A929-88A31F40C9A4}"/>
              </a:ext>
            </a:extLst>
          </p:cNvPr>
          <p:cNvGrpSpPr/>
          <p:nvPr/>
        </p:nvGrpSpPr>
        <p:grpSpPr>
          <a:xfrm>
            <a:off x="2433779" y="4962318"/>
            <a:ext cx="7437435" cy="769441"/>
            <a:chOff x="2433779" y="4962318"/>
            <a:chExt cx="7437435" cy="769441"/>
          </a:xfrm>
        </p:grpSpPr>
        <p:sp>
          <p:nvSpPr>
            <p:cNvPr id="6" name="正方形/長方形 5">
              <a:extLst>
                <a:ext uri="{FF2B5EF4-FFF2-40B4-BE49-F238E27FC236}">
                  <a16:creationId xmlns:a16="http://schemas.microsoft.com/office/drawing/2014/main" id="{048A4BE5-66EE-5D4F-8C25-3E92D2AFD3CD}"/>
                </a:ext>
              </a:extLst>
            </p:cNvPr>
            <p:cNvSpPr/>
            <p:nvPr/>
          </p:nvSpPr>
          <p:spPr>
            <a:xfrm>
              <a:off x="2546773" y="5287663"/>
              <a:ext cx="7324441" cy="258114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" name="テキスト ボックス 4">
              <a:extLst>
                <a:ext uri="{FF2B5EF4-FFF2-40B4-BE49-F238E27FC236}">
                  <a16:creationId xmlns:a16="http://schemas.microsoft.com/office/drawing/2014/main" id="{98255BDC-C08C-DE42-9243-12A20A8A678B}"/>
                </a:ext>
              </a:extLst>
            </p:cNvPr>
            <p:cNvSpPr txBox="1"/>
            <p:nvPr/>
          </p:nvSpPr>
          <p:spPr>
            <a:xfrm>
              <a:off x="2433779" y="4962318"/>
              <a:ext cx="7324441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4400" dirty="0">
                  <a:solidFill>
                    <a:srgbClr val="DF3C72"/>
                  </a:solidFill>
                </a:rPr>
                <a:t>『</a:t>
              </a:r>
              <a:r>
                <a:rPr lang="ja-JP" altLang="en-US" sz="4400">
                  <a:solidFill>
                    <a:srgbClr val="DF3C72"/>
                  </a:solidFill>
                </a:rPr>
                <a:t>正しい</a:t>
              </a:r>
              <a:r>
                <a:rPr lang="en-US" altLang="ja-JP" sz="4400" dirty="0">
                  <a:solidFill>
                    <a:srgbClr val="DF3C72"/>
                  </a:solidFill>
                </a:rPr>
                <a:t>』</a:t>
              </a:r>
              <a:r>
                <a:rPr lang="ja-JP" altLang="en-US" sz="4400">
                  <a:solidFill>
                    <a:srgbClr val="DF3C72"/>
                  </a:solidFill>
                </a:rPr>
                <a:t>筋トレライフを</a:t>
              </a:r>
              <a:r>
                <a:rPr lang="en-US" altLang="ja-JP" sz="4400" dirty="0">
                  <a:solidFill>
                    <a:srgbClr val="DF3C72"/>
                  </a:solidFill>
                </a:rPr>
                <a:t>!!</a:t>
              </a:r>
              <a:endParaRPr kumimoji="1" lang="ja-JP" altLang="en-US" sz="44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010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7964352" y="2999807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  <p:pic>
        <p:nvPicPr>
          <p:cNvPr id="6" name="図 5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EDAF3D77-A0B0-1645-934B-A9B0E8512C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8064" y="2145176"/>
            <a:ext cx="5224306" cy="256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2ADFC69-340E-D34D-9780-0552367225A2}"/>
              </a:ext>
            </a:extLst>
          </p:cNvPr>
          <p:cNvGrpSpPr/>
          <p:nvPr/>
        </p:nvGrpSpPr>
        <p:grpSpPr>
          <a:xfrm>
            <a:off x="5902932" y="1450428"/>
            <a:ext cx="4804255" cy="3540083"/>
            <a:chOff x="5902932" y="1450428"/>
            <a:chExt cx="4804255" cy="3540083"/>
          </a:xfrm>
        </p:grpSpPr>
        <p:pic>
          <p:nvPicPr>
            <p:cNvPr id="6" name="図 5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75B1C607-54EE-8942-A616-027C7F37FAB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12" name="図 11" descr="ロゴ&#10;&#10;自動的に生成された説明">
              <a:extLst>
                <a:ext uri="{FF2B5EF4-FFF2-40B4-BE49-F238E27FC236}">
                  <a16:creationId xmlns:a16="http://schemas.microsoft.com/office/drawing/2014/main" id="{00177277-F20E-AA44-9FCC-A5B257BA6BC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13" name="図 12" descr="ロゴ&#10;&#10;自動的に生成された説明">
              <a:extLst>
                <a:ext uri="{FF2B5EF4-FFF2-40B4-BE49-F238E27FC236}">
                  <a16:creationId xmlns:a16="http://schemas.microsoft.com/office/drawing/2014/main" id="{EA4DAC52-6587-C442-AB8D-0ACD6F307E1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14" name="図 13" descr="黒い背景と男性の絵&#10;&#10;低い精度で自動的に生成された説明">
            <a:extLst>
              <a:ext uri="{FF2B5EF4-FFF2-40B4-BE49-F238E27FC236}">
                <a16:creationId xmlns:a16="http://schemas.microsoft.com/office/drawing/2014/main" id="{D6B81235-2E1A-AD4C-BE4C-8A3BF0F902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9780" y="2798668"/>
            <a:ext cx="3674097" cy="18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作成した動機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1531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１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腰の位置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2F1EC928-93E5-554B-8A85-BF4ADE1675EA}"/>
              </a:ext>
            </a:extLst>
          </p:cNvPr>
          <p:cNvGrpSpPr/>
          <p:nvPr/>
        </p:nvGrpSpPr>
        <p:grpSpPr>
          <a:xfrm>
            <a:off x="2767549" y="2203012"/>
            <a:ext cx="6109165" cy="3183006"/>
            <a:chOff x="2486195" y="2078311"/>
            <a:chExt cx="6768001" cy="3326344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FD2227F5-83CD-7846-8771-E0C2DE16C4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86195" y="2078311"/>
              <a:ext cx="6768001" cy="3326344"/>
            </a:xfrm>
            <a:prstGeom prst="rect">
              <a:avLst/>
            </a:prstGeom>
          </p:spPr>
        </p:pic>
        <p:sp>
          <p:nvSpPr>
            <p:cNvPr id="9" name="円/楕円 8">
              <a:extLst>
                <a:ext uri="{FF2B5EF4-FFF2-40B4-BE49-F238E27FC236}">
                  <a16:creationId xmlns:a16="http://schemas.microsoft.com/office/drawing/2014/main" id="{560A979B-4847-DF46-8CEF-F0973654CDB1}"/>
                </a:ext>
              </a:extLst>
            </p:cNvPr>
            <p:cNvSpPr/>
            <p:nvPr/>
          </p:nvSpPr>
          <p:spPr>
            <a:xfrm>
              <a:off x="2783059" y="4839286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円/楕円 9">
              <a:extLst>
                <a:ext uri="{FF2B5EF4-FFF2-40B4-BE49-F238E27FC236}">
                  <a16:creationId xmlns:a16="http://schemas.microsoft.com/office/drawing/2014/main" id="{F9EA2932-E22F-7743-B0B0-F7A66741941B}"/>
                </a:ext>
              </a:extLst>
            </p:cNvPr>
            <p:cNvSpPr/>
            <p:nvPr/>
          </p:nvSpPr>
          <p:spPr>
            <a:xfrm>
              <a:off x="8522677" y="236102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1" name="円/楕円 10">
              <a:extLst>
                <a:ext uri="{FF2B5EF4-FFF2-40B4-BE49-F238E27FC236}">
                  <a16:creationId xmlns:a16="http://schemas.microsoft.com/office/drawing/2014/main" id="{72CC557A-9BF0-4D4B-8F5D-8E5C540F727C}"/>
                </a:ext>
              </a:extLst>
            </p:cNvPr>
            <p:cNvSpPr/>
            <p:nvPr/>
          </p:nvSpPr>
          <p:spPr>
            <a:xfrm>
              <a:off x="5786511" y="3445539"/>
              <a:ext cx="309489" cy="309489"/>
            </a:xfrm>
            <a:prstGeom prst="ellipse">
              <a:avLst/>
            </a:prstGeom>
            <a:solidFill>
              <a:srgbClr val="DF3C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13" name="直線コネクタ 12">
              <a:extLst>
                <a:ext uri="{FF2B5EF4-FFF2-40B4-BE49-F238E27FC236}">
                  <a16:creationId xmlns:a16="http://schemas.microsoft.com/office/drawing/2014/main" id="{CDB1848D-79EE-524E-9F46-D779D3A0644A}"/>
                </a:ext>
              </a:extLst>
            </p:cNvPr>
            <p:cNvCxnSpPr>
              <a:cxnSpLocks/>
              <a:stCxn id="9" idx="7"/>
              <a:endCxn id="10" idx="2"/>
            </p:cNvCxnSpPr>
            <p:nvPr/>
          </p:nvCxnSpPr>
          <p:spPr>
            <a:xfrm flipV="1">
              <a:off x="3047224" y="2515774"/>
              <a:ext cx="5475453" cy="2368836"/>
            </a:xfrm>
            <a:prstGeom prst="line">
              <a:avLst/>
            </a:prstGeom>
            <a:ln w="57150">
              <a:solidFill>
                <a:srgbClr val="DF3C72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829001" y="5817321"/>
            <a:ext cx="3457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上すぎる</a:t>
            </a:r>
            <a:r>
              <a:rPr lang="en-US" altLang="ja-JP" sz="2400" dirty="0">
                <a:solidFill>
                  <a:srgbClr val="6A889A"/>
                </a:solidFill>
              </a:rPr>
              <a:t> or </a:t>
            </a:r>
            <a:r>
              <a:rPr lang="ja-JP" altLang="en-US" sz="2400">
                <a:solidFill>
                  <a:srgbClr val="6A889A"/>
                </a:solidFill>
              </a:rPr>
              <a:t>下すぎる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286999" y="5348610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8119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行って</a:t>
            </a:r>
            <a:r>
              <a:rPr lang="ja-JP" altLang="en-US" dirty="0"/>
              <a:t>いる処理</a:t>
            </a:r>
            <a:endParaRPr kumimoji="1" lang="ja-JP" altLang="en-US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4FBEF2E-FF51-A640-8A26-8428FD951DCA}"/>
              </a:ext>
            </a:extLst>
          </p:cNvPr>
          <p:cNvSpPr txBox="1"/>
          <p:nvPr/>
        </p:nvSpPr>
        <p:spPr>
          <a:xfrm>
            <a:off x="838200" y="1471982"/>
            <a:ext cx="28712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800">
                <a:solidFill>
                  <a:srgbClr val="DF3C72"/>
                </a:solidFill>
              </a:rPr>
              <a:t>２</a:t>
            </a:r>
            <a:r>
              <a:rPr lang="en-US" altLang="ja-JP" sz="2800" dirty="0">
                <a:solidFill>
                  <a:srgbClr val="DF3C72"/>
                </a:solidFill>
              </a:rPr>
              <a:t>. </a:t>
            </a:r>
            <a:r>
              <a:rPr lang="ja-JP" altLang="en-US" sz="2800">
                <a:solidFill>
                  <a:srgbClr val="DF3C72"/>
                </a:solidFill>
              </a:rPr>
              <a:t>体を下げた時</a:t>
            </a:r>
            <a:endParaRPr kumimoji="1" lang="ja-JP" altLang="en-US" sz="2800">
              <a:solidFill>
                <a:srgbClr val="DF3C72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359FDE39-BB2E-394D-B153-377C61E2C883}"/>
              </a:ext>
            </a:extLst>
          </p:cNvPr>
          <p:cNvSpPr txBox="1"/>
          <p:nvPr/>
        </p:nvSpPr>
        <p:spPr>
          <a:xfrm>
            <a:off x="2355216" y="5686527"/>
            <a:ext cx="39741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>
                <a:solidFill>
                  <a:srgbClr val="6A889A"/>
                </a:solidFill>
              </a:rPr>
              <a:t>体を上げるのが早すぎる</a:t>
            </a:r>
            <a:r>
              <a:rPr lang="en-US" altLang="ja-JP" sz="2400" dirty="0">
                <a:solidFill>
                  <a:srgbClr val="6A889A"/>
                </a:solidFill>
              </a:rPr>
              <a:t> </a:t>
            </a:r>
            <a:r>
              <a:rPr lang="ja-JP" altLang="en-US" sz="2400">
                <a:solidFill>
                  <a:srgbClr val="6A889A"/>
                </a:solidFill>
              </a:rPr>
              <a:t>⇒ </a:t>
            </a:r>
            <a:endParaRPr kumimoji="1" lang="ja-JP" altLang="en-US" sz="2400">
              <a:solidFill>
                <a:srgbClr val="6A889A"/>
              </a:solidFill>
            </a:endParaRPr>
          </a:p>
        </p:txBody>
      </p:sp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C07E466E-12E8-6E46-9836-FDFFA339E8EE}"/>
              </a:ext>
            </a:extLst>
          </p:cNvPr>
          <p:cNvGrpSpPr/>
          <p:nvPr/>
        </p:nvGrpSpPr>
        <p:grpSpPr>
          <a:xfrm>
            <a:off x="6329381" y="5252063"/>
            <a:ext cx="1556531" cy="1240812"/>
            <a:chOff x="5902932" y="1450428"/>
            <a:chExt cx="4804255" cy="3540083"/>
          </a:xfrm>
        </p:grpSpPr>
        <p:pic>
          <p:nvPicPr>
            <p:cNvPr id="21" name="図 20" descr="黒い背景に白い文字のロゴ&#10;&#10;低い精度で自動的に生成された説明">
              <a:extLst>
                <a:ext uri="{FF2B5EF4-FFF2-40B4-BE49-F238E27FC236}">
                  <a16:creationId xmlns:a16="http://schemas.microsoft.com/office/drawing/2014/main" id="{1AC11B5B-409F-6C4C-AA6D-B73D2970B20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>
              <a:off x="6520491" y="1450428"/>
              <a:ext cx="3540083" cy="3540083"/>
            </a:xfrm>
            <a:prstGeom prst="rect">
              <a:avLst/>
            </a:prstGeom>
          </p:spPr>
        </p:pic>
        <p:pic>
          <p:nvPicPr>
            <p:cNvPr id="22" name="図 21" descr="ロゴ&#10;&#10;自動的に生成された説明">
              <a:extLst>
                <a:ext uri="{FF2B5EF4-FFF2-40B4-BE49-F238E27FC236}">
                  <a16:creationId xmlns:a16="http://schemas.microsoft.com/office/drawing/2014/main" id="{3D878912-CAE2-F341-8383-3E1A664FF9E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02932" y="1459160"/>
              <a:ext cx="2387600" cy="1343025"/>
            </a:xfrm>
            <a:prstGeom prst="rect">
              <a:avLst/>
            </a:prstGeom>
          </p:spPr>
        </p:pic>
        <p:pic>
          <p:nvPicPr>
            <p:cNvPr id="23" name="図 22" descr="ロゴ&#10;&#10;自動的に生成された説明">
              <a:extLst>
                <a:ext uri="{FF2B5EF4-FFF2-40B4-BE49-F238E27FC236}">
                  <a16:creationId xmlns:a16="http://schemas.microsoft.com/office/drawing/2014/main" id="{BA01A523-BFE1-C54E-A978-AAF03D2A19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19587" y="2085975"/>
              <a:ext cx="2387600" cy="1343025"/>
            </a:xfrm>
            <a:prstGeom prst="rect">
              <a:avLst/>
            </a:prstGeom>
          </p:spPr>
        </p:pic>
      </p:grpSp>
      <p:pic>
        <p:nvPicPr>
          <p:cNvPr id="5" name="図 4" descr="アイコン&#10;&#10;自動的に生成された説明">
            <a:extLst>
              <a:ext uri="{FF2B5EF4-FFF2-40B4-BE49-F238E27FC236}">
                <a16:creationId xmlns:a16="http://schemas.microsoft.com/office/drawing/2014/main" id="{485C0296-2731-0640-B5C2-5CD6476579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7771" y="3251791"/>
            <a:ext cx="6516458" cy="1577939"/>
          </a:xfrm>
          <a:prstGeom prst="rect">
            <a:avLst/>
          </a:prstGeom>
        </p:spPr>
      </p:pic>
      <p:pic>
        <p:nvPicPr>
          <p:cNvPr id="9" name="図 8" descr="アイコン&#10;&#10;自動的に生成された説明">
            <a:extLst>
              <a:ext uri="{FF2B5EF4-FFF2-40B4-BE49-F238E27FC236}">
                <a16:creationId xmlns:a16="http://schemas.microsoft.com/office/drawing/2014/main" id="{DEDC6B8F-FB7E-3E4A-8927-9FB70130AE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9897" y="2031914"/>
            <a:ext cx="1246263" cy="124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8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552</Words>
  <Application>Microsoft Macintosh PowerPoint</Application>
  <PresentationFormat>ワイド画面</PresentationFormat>
  <Paragraphs>88</Paragraphs>
  <Slides>15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15</vt:i4>
      </vt:variant>
    </vt:vector>
  </HeadingPairs>
  <TitlesOfParts>
    <vt:vector size="20" baseType="lpstr">
      <vt:lpstr>游ゴシック</vt:lpstr>
      <vt:lpstr>Arial</vt:lpstr>
      <vt:lpstr>Calibri</vt:lpstr>
      <vt:lpstr>Century Schoolbook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作成した動機</vt:lpstr>
      <vt:lpstr> 行っている処理</vt:lpstr>
      <vt:lpstr> 行っている処理</vt:lpstr>
      <vt:lpstr> 行っている処理</vt:lpstr>
      <vt:lpstr> 行っている処理</vt:lpstr>
      <vt:lpstr> 改善点</vt:lpstr>
      <vt:lpstr> 改善点</vt:lpstr>
      <vt:lpstr> まとめ</vt:lpstr>
      <vt:lpstr> 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野村 優太</cp:lastModifiedBy>
  <cp:revision>45</cp:revision>
  <dcterms:created xsi:type="dcterms:W3CDTF">2021-12-19T12:00:01Z</dcterms:created>
  <dcterms:modified xsi:type="dcterms:W3CDTF">2021-12-27T14:42:30Z</dcterms:modified>
</cp:coreProperties>
</file>

<file path=docProps/thumbnail.jpeg>
</file>